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62" r:id="rId4"/>
    <p:sldId id="263" r:id="rId5"/>
    <p:sldId id="265" r:id="rId6"/>
    <p:sldId id="26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85"/>
    <p:restoredTop sz="94690"/>
  </p:normalViewPr>
  <p:slideViewPr>
    <p:cSldViewPr snapToGrid="0" snapToObjects="1">
      <p:cViewPr>
        <p:scale>
          <a:sx n="92" d="100"/>
          <a:sy n="92" d="100"/>
        </p:scale>
        <p:origin x="408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tiff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5513E21-21B0-48DB-8CF1-35E43B33A4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5" name="Picture 1" descr="page1image18689408">
            <a:extLst>
              <a:ext uri="{FF2B5EF4-FFF2-40B4-BE49-F238E27FC236}">
                <a16:creationId xmlns:a16="http://schemas.microsoft.com/office/drawing/2014/main" id="{55E0C00D-E8CE-5B43-B1E2-707B78C605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/>
          <a:stretch/>
        </p:blipFill>
        <p:spPr bwMode="auto">
          <a:xfrm>
            <a:off x="2" y="10"/>
            <a:ext cx="12191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A715F09-B7B9-494A-9F57-02D563167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6636" y="992221"/>
            <a:ext cx="6247308" cy="4873558"/>
          </a:xfrm>
        </p:spPr>
        <p:txBody>
          <a:bodyPr anchor="ctr">
            <a:normAutofit/>
          </a:bodyPr>
          <a:lstStyle/>
          <a:p>
            <a:r>
              <a:rPr lang="en-US" sz="4800" dirty="0"/>
              <a:t>Zillow Housing Prediction </a:t>
            </a:r>
            <a:br>
              <a:rPr lang="en-US" sz="4800" dirty="0"/>
            </a:br>
            <a:br>
              <a:rPr lang="en-US" sz="4800" dirty="0"/>
            </a:br>
            <a:r>
              <a:rPr lang="en-US" sz="2000" dirty="0"/>
              <a:t>Drew Hoppes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768F21-DDE3-9243-81A1-C717ACEC6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8056" y="996610"/>
            <a:ext cx="3363901" cy="4864780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/>
              <a:t>Ames, </a:t>
            </a:r>
            <a:r>
              <a:rPr lang="en-US" sz="2000" dirty="0" err="1"/>
              <a:t>IowA</a:t>
            </a:r>
            <a:endParaRPr lang="en-US" sz="2000" dirty="0"/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80B8A35-DEA7-4D43-9DF8-90B4681D0F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67870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33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42" name="Rectangle 141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5" name="Picture 1" descr="page1image18689408">
            <a:extLst>
              <a:ext uri="{FF2B5EF4-FFF2-40B4-BE49-F238E27FC236}">
                <a16:creationId xmlns:a16="http://schemas.microsoft.com/office/drawing/2014/main" id="{55E0C00D-E8CE-5B43-B1E2-707B78C605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/>
          <a:stretch/>
        </p:blipFill>
        <p:spPr bwMode="auto">
          <a:xfrm>
            <a:off x="2" y="10"/>
            <a:ext cx="12191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4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146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715F09-B7B9-494A-9F57-02D563167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0271" y="1193800"/>
            <a:ext cx="3193050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MODEL WorkFLOW</a:t>
            </a:r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3768F21-DDE3-9243-81A1-C717ACEC6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636" y="1193800"/>
            <a:ext cx="6085091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MUNGING </a:t>
            </a:r>
            <a:r>
              <a:rPr lang="en-US" dirty="0" err="1"/>
              <a:t>DaTA</a:t>
            </a: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FEATURE ENGINEERING &amp; NORMALIZATION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TUNING and Evaluation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EVALUATION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Areas For IMPROVEMENT</a:t>
            </a:r>
          </a:p>
        </p:txBody>
      </p:sp>
      <p:sp>
        <p:nvSpPr>
          <p:cNvPr id="152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36217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5" name="Picture 1" descr="page1image18689408">
            <a:extLst>
              <a:ext uri="{FF2B5EF4-FFF2-40B4-BE49-F238E27FC236}">
                <a16:creationId xmlns:a16="http://schemas.microsoft.com/office/drawing/2014/main" id="{55E0C00D-E8CE-5B43-B1E2-707B78C605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/>
          <a:stretch/>
        </p:blipFill>
        <p:spPr bwMode="auto">
          <a:xfrm>
            <a:off x="2" y="10"/>
            <a:ext cx="12191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8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715F09-B7B9-494A-9F57-02D563167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0271" y="1193800"/>
            <a:ext cx="3193050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MUNGING DATA</a:t>
            </a:r>
            <a:br>
              <a:rPr lang="en-US" sz="3200" dirty="0"/>
            </a:br>
            <a:endParaRPr lang="en-US" sz="3200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3768F21-DDE3-9243-81A1-C717ACEC6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9475" y="1205930"/>
            <a:ext cx="6085091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Date Data -  </a:t>
            </a:r>
            <a:r>
              <a:rPr lang="en-US" sz="1200" dirty="0"/>
              <a:t>4 Variables were entered as integers and needed to be converted to number of years since data occurred assuming the data was collected in 2010. Removed old dates..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ORDINAL DATA – </a:t>
            </a:r>
            <a:r>
              <a:rPr lang="en-US" sz="1300" dirty="0"/>
              <a:t>THERE WERE A NUMBER OF QUALITY METRICS THAT WERE CATEGORIZED WITH STRING CODES THAT NEEDED TO BE CONVERTED TO ORDINAL NUMBERS INCLUDING EXTERIOR, HEATING AND KITCHEN QUALITY.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Null Handling – </a:t>
            </a:r>
            <a:r>
              <a:rPr lang="en-US" sz="1300" dirty="0"/>
              <a:t>THERE WERE 27  VARIABLES WITH NULL VALUES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DUMMY DATA- </a:t>
            </a:r>
            <a:r>
              <a:rPr lang="en-US" sz="1400" dirty="0"/>
              <a:t>ALL REMAINING STRING DATA NEEDED TO BE DUMMIFIED. THERE WERE SOME ORINDAL FEATURES THAT HAD GENUINE N/A’S THAT WE HAD TO KEEP AS DUMMY DATA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4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63719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5" name="Picture 1" descr="page1image18689408">
            <a:extLst>
              <a:ext uri="{FF2B5EF4-FFF2-40B4-BE49-F238E27FC236}">
                <a16:creationId xmlns:a16="http://schemas.microsoft.com/office/drawing/2014/main" id="{55E0C00D-E8CE-5B43-B1E2-707B78C605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/>
          <a:stretch/>
        </p:blipFill>
        <p:spPr bwMode="auto">
          <a:xfrm>
            <a:off x="3" y="10"/>
            <a:ext cx="844586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8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715F09-B7B9-494A-9F57-02D563167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926" y="1193800"/>
            <a:ext cx="3780395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Feature Engineering &amp;</a:t>
            </a:r>
            <a:br>
              <a:rPr lang="en-US" sz="3200" dirty="0"/>
            </a:br>
            <a:r>
              <a:rPr lang="en-US" sz="3200" dirty="0"/>
              <a:t>NORMALIZATION</a:t>
            </a:r>
            <a:br>
              <a:rPr lang="en-US" sz="3200" dirty="0"/>
            </a:br>
            <a:endParaRPr lang="en-US" sz="3200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3768F21-DDE3-9243-81A1-C717ACEC6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9476" y="1205930"/>
            <a:ext cx="3396388" cy="4699000"/>
          </a:xfrm>
        </p:spPr>
        <p:txBody>
          <a:bodyPr vert="horz" lIns="91440" tIns="45720" rIns="91440" bIns="45720" rtlCol="0" anchor="ctr">
            <a:normAutofit fontScale="850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POLYNOMIAL FEATURES – USED POLYNOMIAL FEATURES TO GENERATE INTERACTOR VARIABLES BETWEEN THE CONTINUOUS VARIABLE DATA.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CONVERTED THE PREDICTOR VARIABLES TO THE LOG OF Y DUE TO IT’S SKEW.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USED THE STANDARD SCALER TO COMPUTE THE Z SCORE – A METRIC ROUGHLY BETWEEN -3 AND 3 THAN LETS YOU KNOW WHERE A NUMBER LIES ON IT’S DISTRIBUTION.</a:t>
            </a:r>
          </a:p>
          <a:p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94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D2B7CB1-6695-844D-B34B-F1BF52D7D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50292" y="89196"/>
            <a:ext cx="2937280" cy="28893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53EAC90-8A12-1746-9585-AC8312F24D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4841" y="3322198"/>
            <a:ext cx="3341134" cy="3260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259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C6870151-9189-4C3A-8379-EF3D95827A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5" name="Picture 1" descr="page1image18689408">
            <a:extLst>
              <a:ext uri="{FF2B5EF4-FFF2-40B4-BE49-F238E27FC236}">
                <a16:creationId xmlns:a16="http://schemas.microsoft.com/office/drawing/2014/main" id="{55E0C00D-E8CE-5B43-B1E2-707B78C605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"/>
          <a:stretch/>
        </p:blipFill>
        <p:spPr bwMode="auto">
          <a:xfrm>
            <a:off x="2" y="10"/>
            <a:ext cx="8210143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6" name="Slide Number Placeholder 7">
            <a:extLst>
              <a:ext uri="{FF2B5EF4-FFF2-40B4-BE49-F238E27FC236}">
                <a16:creationId xmlns:a16="http://schemas.microsoft.com/office/drawing/2014/main" id="{123EA69C-102A-4DD0-9547-05DCD271D1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12301" y="443732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r" defTabSz="457200" rtl="0" eaLnBrk="1" latinLnBrk="0" hangingPunct="1">
              <a:defRPr sz="2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88" name="Footer Placeholder 6">
            <a:extLst>
              <a:ext uri="{FF2B5EF4-FFF2-40B4-BE49-F238E27FC236}">
                <a16:creationId xmlns:a16="http://schemas.microsoft.com/office/drawing/2014/main" id="{6A862265-5CA3-4C40-8582-7534C3B03C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76636" y="540921"/>
            <a:ext cx="49739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600EF80B-0391-4082-9AF5-F15B091B4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93800"/>
            <a:ext cx="12192000" cy="566419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87000"/>
                  <a:alpha val="4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715F09-B7B9-494A-9F57-02D563167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926" y="1193800"/>
            <a:ext cx="3780395" cy="4699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dirty="0"/>
              <a:t>TUNING and evaluation</a:t>
            </a:r>
            <a:br>
              <a:rPr lang="en-US" sz="3200" dirty="0"/>
            </a:br>
            <a:endParaRPr lang="en-US" sz="3200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D33AC32D-5F44-45F7-A0BD-7C11A86BE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600200"/>
            <a:ext cx="0" cy="3657600"/>
          </a:xfrm>
          <a:prstGeom prst="line">
            <a:avLst/>
          </a:prstGeom>
          <a:ln w="317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3768F21-DDE3-9243-81A1-C717ACEC6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49476" y="1205930"/>
            <a:ext cx="2673752" cy="4699000"/>
          </a:xfr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BECAUSE WE USED POLYNOMIAL FEATURES, WE HAD A NUMBER OF VARIABLES THAT WERE ON A LARGE SCALE.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BECAUSE OF THIS I CHOSE TO USE THE LASSO REGRESSION, WHCH IS AN OPTIMIZATION EQUATION OF THE LINEAR REGRESSION THAT PENALIZES VARIABLES THAT DON’T CONTRIBUTE TOWARDS PREDICTING AN OUTCOME.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R^2 score range ON MY FINAL MODEL . 93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Alpha = .0066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23,363 RMSE </a:t>
            </a:r>
          </a:p>
        </p:txBody>
      </p:sp>
      <p:sp>
        <p:nvSpPr>
          <p:cNvPr id="94" name="Date Placeholder 1">
            <a:extLst>
              <a:ext uri="{FF2B5EF4-FFF2-40B4-BE49-F238E27FC236}">
                <a16:creationId xmlns:a16="http://schemas.microsoft.com/office/drawing/2014/main" id="{3FBF03E8-C602-4192-9C52-F84B29FDCC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3229" y="6007878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7069D2-3EDE-7344-9D1E-166709E601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3271" y="1298507"/>
            <a:ext cx="3660416" cy="370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252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Rectangle 133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6" name="Picture 135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25" name="Picture 1" descr="page1image18689408">
            <a:extLst>
              <a:ext uri="{FF2B5EF4-FFF2-40B4-BE49-F238E27FC236}">
                <a16:creationId xmlns:a16="http://schemas.microsoft.com/office/drawing/2014/main" id="{55E0C00D-E8CE-5B43-B1E2-707B78C605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18" b="9092"/>
          <a:stretch/>
        </p:blipFill>
        <p:spPr bwMode="auto">
          <a:xfrm>
            <a:off x="2" y="10"/>
            <a:ext cx="12191695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2" name="Rectangle 141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715F09-B7B9-494A-9F57-02D563167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017" y="804520"/>
            <a:ext cx="6815731" cy="10492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solidFill>
                  <a:srgbClr val="FFFFFE"/>
                </a:solidFill>
              </a:rPr>
              <a:t>AREAS for IMPROVEMENT</a:t>
            </a:r>
            <a:br>
              <a:rPr lang="en-US" sz="3200" dirty="0">
                <a:solidFill>
                  <a:srgbClr val="FFFFFE"/>
                </a:solidFill>
              </a:rPr>
            </a:br>
            <a:endParaRPr lang="en-US" sz="3200" dirty="0">
              <a:solidFill>
                <a:srgbClr val="FFFFFE"/>
              </a:solidFill>
            </a:endParaRPr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>
            <a:solidFill>
              <a:srgbClr val="A87158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43768F21-DDE3-9243-81A1-C717ACEC64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4017" y="2015733"/>
            <a:ext cx="6815731" cy="40212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buClr>
                <a:srgbClr val="A87158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E"/>
                </a:solidFill>
              </a:rPr>
              <a:t>MORE SELECTIVE FEATURE ENGINEERING INSTEAD OF TAKING A MORE PASSIVE APPROACH AT FEATURE GENERATION</a:t>
            </a:r>
          </a:p>
          <a:p>
            <a:pPr indent="-228600">
              <a:buClr>
                <a:srgbClr val="A87158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E"/>
                </a:solidFill>
              </a:rPr>
              <a:t>OUTSIDE DATA</a:t>
            </a:r>
          </a:p>
          <a:p>
            <a:pPr indent="-228600">
              <a:buClr>
                <a:srgbClr val="A87158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E"/>
                </a:solidFill>
              </a:rPr>
              <a:t>NEW MODELS</a:t>
            </a:r>
          </a:p>
          <a:p>
            <a:pPr indent="-228600">
              <a:buClr>
                <a:srgbClr val="A87158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FFFFFE"/>
              </a:solidFill>
            </a:endParaRPr>
          </a:p>
          <a:p>
            <a:pPr indent="-228600">
              <a:buClr>
                <a:srgbClr val="A87158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FFFFFE"/>
              </a:solidFill>
            </a:endParaRPr>
          </a:p>
          <a:p>
            <a:pPr indent="-228600">
              <a:buClr>
                <a:srgbClr val="A87158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FFFFFE"/>
              </a:solidFill>
            </a:endParaRPr>
          </a:p>
          <a:p>
            <a:pPr indent="-228600">
              <a:buClr>
                <a:srgbClr val="A87158"/>
              </a:buClr>
              <a:buFont typeface="Arial" panose="020B0604020202020204" pitchFamily="34" charset="0"/>
              <a:buChar char="•"/>
            </a:pPr>
            <a:endParaRPr lang="en-US" dirty="0">
              <a:solidFill>
                <a:srgbClr val="FFFF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2054068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282</Words>
  <Application>Microsoft Macintosh PowerPoint</Application>
  <PresentationFormat>Widescreen</PresentationFormat>
  <Paragraphs>33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Gallery</vt:lpstr>
      <vt:lpstr>Zillow Housing Prediction   Drew Hoppes</vt:lpstr>
      <vt:lpstr>MODEL WorkFLOW</vt:lpstr>
      <vt:lpstr>MUNGING DATA </vt:lpstr>
      <vt:lpstr>Feature Engineering &amp; NORMALIZATION </vt:lpstr>
      <vt:lpstr>TUNING and evaluation </vt:lpstr>
      <vt:lpstr>AREAS for IMPROVEMENT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Zillow Housing Prediction Estimator</dc:title>
  <dc:creator>Michael Hoppes</dc:creator>
  <cp:lastModifiedBy>Michael Hoppes</cp:lastModifiedBy>
  <cp:revision>11</cp:revision>
  <dcterms:created xsi:type="dcterms:W3CDTF">2018-12-07T12:35:49Z</dcterms:created>
  <dcterms:modified xsi:type="dcterms:W3CDTF">2018-12-07T18:53:35Z</dcterms:modified>
</cp:coreProperties>
</file>